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</p:sldIdLst>
  <p:sldSz cx="9144000" cy="6858000" type="screen4x3"/>
  <p:notesSz cx="7559675" cy="10691813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5" d="100"/>
          <a:sy n="85" d="100"/>
        </p:scale>
        <p:origin x="-82" y="20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o-RO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o-RO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1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2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o-RO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8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2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3" name="PlaceHolder 5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4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5" name="PlaceHolder 7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o-RO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en-US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title text format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en-US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title text format</a:t>
            </a: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6" name="Picture 75"/>
          <p:cNvPicPr/>
          <p:nvPr/>
        </p:nvPicPr>
        <p:blipFill>
          <a:blip r:embed="rId2"/>
          <a:stretch/>
        </p:blipFill>
        <p:spPr>
          <a:xfrm>
            <a:off x="0" y="3780000"/>
            <a:ext cx="9143280" cy="3113280"/>
          </a:xfrm>
          <a:prstGeom prst="rect">
            <a:avLst/>
          </a:prstGeom>
          <a:ln>
            <a:noFill/>
          </a:ln>
        </p:spPr>
      </p:pic>
      <p:pic>
        <p:nvPicPr>
          <p:cNvPr id="77" name="Picture 76"/>
          <p:cNvPicPr/>
          <p:nvPr/>
        </p:nvPicPr>
        <p:blipFill>
          <a:blip r:embed="rId3"/>
          <a:stretch/>
        </p:blipFill>
        <p:spPr>
          <a:xfrm>
            <a:off x="3470040" y="265320"/>
            <a:ext cx="2217240" cy="30459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CustomShape 1"/>
          <p:cNvSpPr/>
          <p:nvPr/>
        </p:nvSpPr>
        <p:spPr>
          <a:xfrm>
            <a:off x="467640" y="197640"/>
            <a:ext cx="8228520" cy="1141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o-RO" sz="4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Neveléstudomány</a:t>
            </a:r>
            <a:r>
              <a:rPr lang="ro-RO" sz="4400" b="1" strike="noStrike" spc="-1">
                <a:solidFill>
                  <a:srgbClr val="59C054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 </a:t>
            </a:r>
            <a:endParaRPr lang="ro-RO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3" name="CustomShape 2"/>
          <p:cNvSpPr/>
          <p:nvPr/>
        </p:nvSpPr>
        <p:spPr>
          <a:xfrm>
            <a:off x="0" y="1268640"/>
            <a:ext cx="9142920" cy="5327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  <a:spcBef>
                <a:spcPts val="720"/>
              </a:spcBef>
            </a:pPr>
            <a:r>
              <a:rPr lang="ro-RO" sz="3600" b="1" strike="noStrike" spc="-1">
                <a:solidFill>
                  <a:srgbClr val="59C054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I. helyezett:</a:t>
            </a:r>
            <a:endParaRPr lang="ro-RO" sz="3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720"/>
              </a:spcBef>
            </a:pPr>
            <a:r>
              <a:rPr lang="ro-RO" sz="3600" b="1" strike="noStrike" spc="-1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Fehér Virág és Balázs Dóra</a:t>
            </a:r>
            <a:r>
              <a:rPr lang="ro-RO" sz="3600" b="0" strike="noStrike" spc="-1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, Debreceni Egyetem</a:t>
            </a:r>
            <a:endParaRPr lang="ro-RO" sz="3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720"/>
              </a:spcBef>
            </a:pPr>
            <a:r>
              <a:rPr lang="ro-RO" sz="3600" b="1" strike="noStrike" spc="-1">
                <a:solidFill>
                  <a:srgbClr val="59C054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II. helyezett:</a:t>
            </a:r>
            <a:endParaRPr lang="ro-RO" sz="3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720"/>
              </a:spcBef>
            </a:pPr>
            <a:r>
              <a:rPr lang="ro-RO" sz="3600" b="1" strike="noStrike" spc="-1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Kiss Márton</a:t>
            </a:r>
            <a:r>
              <a:rPr lang="ro-RO" sz="3600" b="0" strike="noStrike" spc="-1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, </a:t>
            </a:r>
            <a:r>
              <a:rPr lang="ro-RO" sz="3200" b="0" strike="noStrike" spc="-1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Debreceni Egyetem</a:t>
            </a:r>
            <a:endParaRPr lang="ro-RO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720"/>
              </a:spcBef>
            </a:pPr>
            <a:r>
              <a:rPr lang="ro-RO" sz="3600" b="1" strike="noStrike" spc="-1">
                <a:solidFill>
                  <a:srgbClr val="59C054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III. helyezett: </a:t>
            </a:r>
            <a:endParaRPr lang="ro-RO" sz="3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720"/>
              </a:spcBef>
            </a:pPr>
            <a:r>
              <a:rPr lang="ro-RO" sz="3600" b="1" strike="noStrike" spc="-1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Virág Ádám</a:t>
            </a:r>
            <a:r>
              <a:rPr lang="ro-RO" sz="3600" b="0" strike="noStrike" spc="-1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, Debreceni Egyetem</a:t>
            </a:r>
            <a:endParaRPr lang="ro-RO" sz="3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04" name="Picture 2"/>
          <p:cNvPicPr/>
          <p:nvPr/>
        </p:nvPicPr>
        <p:blipFill>
          <a:blip r:embed="rId2"/>
          <a:stretch/>
        </p:blipFill>
        <p:spPr>
          <a:xfrm>
            <a:off x="7666200" y="144000"/>
            <a:ext cx="1297080" cy="16995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st="0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500" fill="hold"/>
                                        <p:tgtEl>
                                          <p:spTgt spid="103">
                                            <p:txEl>
                                              <p:pRg st="0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500" fill="hold"/>
                                        <p:tgtEl>
                                          <p:spTgt spid="103">
                                            <p:txEl>
                                              <p:pRg st="0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CustomShape 1"/>
          <p:cNvSpPr/>
          <p:nvPr/>
        </p:nvSpPr>
        <p:spPr>
          <a:xfrm>
            <a:off x="323640" y="260640"/>
            <a:ext cx="8228520" cy="1141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 fontScale="92500" lnSpcReduction="20000"/>
          </a:bodyPr>
          <a:lstStyle/>
          <a:p>
            <a:pPr algn="ctr">
              <a:lnSpc>
                <a:spcPct val="100000"/>
              </a:lnSpc>
            </a:pPr>
            <a:r>
              <a:rPr lang="ro-RO" sz="4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Társadalomtudományok</a:t>
            </a:r>
            <a:r>
              <a:t/>
            </a:r>
            <a:br/>
            <a:r>
              <a:rPr lang="ro-RO" sz="4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(</a:t>
            </a:r>
            <a:r>
              <a:rPr lang="ro-RO" sz="40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BA)</a:t>
            </a:r>
            <a:endParaRPr lang="ro-RO" sz="4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6" name="CustomShape 2"/>
          <p:cNvSpPr/>
          <p:nvPr/>
        </p:nvSpPr>
        <p:spPr>
          <a:xfrm>
            <a:off x="-213120" y="1556640"/>
            <a:ext cx="9360000" cy="5300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  <a:spcBef>
                <a:spcPts val="601"/>
              </a:spcBef>
            </a:pPr>
            <a:r>
              <a:rPr lang="ro-RO" sz="2800" b="1" strike="noStrike" spc="-1">
                <a:solidFill>
                  <a:srgbClr val="59C054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I. helyezett:</a:t>
            </a:r>
            <a:endParaRPr lang="ro-RO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601"/>
              </a:spcBef>
            </a:pPr>
            <a:r>
              <a:rPr lang="ro-RO" sz="2800" b="1" strike="noStrike" spc="-1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Orosz Zsolt</a:t>
            </a:r>
            <a:r>
              <a:rPr lang="ro-RO" sz="2800" b="0" strike="noStrike" spc="-1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, PKE</a:t>
            </a:r>
            <a:endParaRPr lang="ro-RO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601"/>
              </a:spcBef>
            </a:pPr>
            <a:r>
              <a:rPr lang="ro-RO" sz="2800" b="1" strike="noStrike" spc="-1">
                <a:solidFill>
                  <a:srgbClr val="59C054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II. helyezett:</a:t>
            </a:r>
            <a:endParaRPr lang="ro-RO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601"/>
              </a:spcBef>
            </a:pPr>
            <a:r>
              <a:rPr lang="ro-RO" sz="2800" b="1" strike="noStrike" spc="-1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Szabó Angéla-Mária</a:t>
            </a:r>
            <a:r>
              <a:rPr lang="ro-RO" sz="2800" b="0" strike="noStrike" spc="-1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, PKE</a:t>
            </a:r>
            <a:endParaRPr lang="ro-RO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601"/>
              </a:spcBef>
            </a:pPr>
            <a:r>
              <a:rPr lang="ro-RO" sz="2800" b="1" strike="noStrike" spc="-1">
                <a:solidFill>
                  <a:srgbClr val="59C054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III. helyezett: </a:t>
            </a:r>
            <a:endParaRPr lang="ro-RO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601"/>
              </a:spcBef>
            </a:pPr>
            <a:r>
              <a:rPr lang="ro-RO" sz="2800" b="1" strike="noStrike" spc="-1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Kovács Aletta-Beatrix</a:t>
            </a:r>
            <a:r>
              <a:rPr lang="ro-RO" sz="2800" b="0" strike="noStrike" spc="-1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, PKE</a:t>
            </a:r>
            <a:endParaRPr lang="ro-RO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601"/>
              </a:spcBef>
            </a:pPr>
            <a:r>
              <a:rPr lang="ro-RO" sz="2800" b="1" strike="noStrike" spc="-1">
                <a:solidFill>
                  <a:srgbClr val="59C054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Különdíj: </a:t>
            </a:r>
            <a:endParaRPr lang="ro-RO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601"/>
              </a:spcBef>
            </a:pPr>
            <a:r>
              <a:rPr lang="ro-RO" sz="2800" b="1" strike="noStrike" spc="-1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Ambrus Nikoletta</a:t>
            </a:r>
            <a:r>
              <a:rPr lang="ro-RO" sz="2800" b="0" strike="noStrike" spc="-1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, Károli Gáspár Református Egyetem</a:t>
            </a:r>
            <a:endParaRPr lang="ro-RO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601"/>
              </a:spcBef>
            </a:pPr>
            <a:endParaRPr lang="ro-RO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07" name="Picture 2"/>
          <p:cNvPicPr/>
          <p:nvPr/>
        </p:nvPicPr>
        <p:blipFill>
          <a:blip r:embed="rId2"/>
          <a:stretch/>
        </p:blipFill>
        <p:spPr>
          <a:xfrm>
            <a:off x="7666200" y="144000"/>
            <a:ext cx="1297080" cy="16995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>
                                            <p:txEl>
                                              <p:pRg st="0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500" fill="hold"/>
                                        <p:tgtEl>
                                          <p:spTgt spid="106">
                                            <p:txEl>
                                              <p:pRg st="0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500" fill="hold"/>
                                        <p:tgtEl>
                                          <p:spTgt spid="106">
                                            <p:txEl>
                                              <p:pRg st="0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CustomShape 1"/>
          <p:cNvSpPr/>
          <p:nvPr/>
        </p:nvSpPr>
        <p:spPr>
          <a:xfrm>
            <a:off x="323640" y="423000"/>
            <a:ext cx="8228520" cy="1141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 fontScale="92500" lnSpcReduction="10000"/>
          </a:bodyPr>
          <a:lstStyle/>
          <a:p>
            <a:pPr algn="ctr">
              <a:lnSpc>
                <a:spcPct val="100000"/>
              </a:lnSpc>
            </a:pPr>
            <a:r>
              <a:rPr lang="ro-RO" sz="4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Társadalomtudományok  </a:t>
            </a:r>
            <a:r>
              <a:rPr lang="ro-RO" sz="4400" b="1" strike="noStrike" spc="-1">
                <a:solidFill>
                  <a:srgbClr val="59C054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 </a:t>
            </a:r>
            <a:r>
              <a:t/>
            </a:r>
            <a:br/>
            <a:r>
              <a:rPr lang="ro-RO" sz="36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(MA)</a:t>
            </a:r>
            <a:endParaRPr lang="ro-RO" sz="3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9" name="CustomShape 2"/>
          <p:cNvSpPr/>
          <p:nvPr/>
        </p:nvSpPr>
        <p:spPr>
          <a:xfrm>
            <a:off x="32760" y="1849680"/>
            <a:ext cx="9142920" cy="4463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  <a:spcBef>
                <a:spcPts val="799"/>
              </a:spcBef>
            </a:pPr>
            <a:r>
              <a:rPr lang="ro-RO" sz="3200" b="1" strike="noStrike" spc="-1">
                <a:solidFill>
                  <a:srgbClr val="59C054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I. helyezett:</a:t>
            </a:r>
            <a:endParaRPr lang="ro-RO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799"/>
              </a:spcBef>
            </a:pPr>
            <a:r>
              <a:rPr lang="ro-RO" sz="3200" b="1" strike="noStrike" spc="-1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Nagy Luca Zsuzsa</a:t>
            </a:r>
            <a:r>
              <a:rPr lang="ro-RO" sz="3200" b="0" strike="noStrike" spc="-1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, MA, Debreceni Egyetem</a:t>
            </a:r>
            <a:endParaRPr lang="ro-RO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799"/>
              </a:spcBef>
            </a:pPr>
            <a:r>
              <a:rPr lang="ro-RO" sz="3200" b="1" strike="noStrike" spc="-1">
                <a:solidFill>
                  <a:srgbClr val="59C054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II. helyezett: </a:t>
            </a:r>
            <a:endParaRPr lang="ro-RO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799"/>
              </a:spcBef>
            </a:pPr>
            <a:r>
              <a:rPr lang="ro-RO" sz="3200" b="1" strike="noStrike" spc="-1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Masri Mona Aicha</a:t>
            </a:r>
            <a:r>
              <a:rPr lang="ro-RO" sz="3200" b="0" strike="noStrike" spc="-1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, MA, </a:t>
            </a:r>
            <a:endParaRPr lang="ro-RO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799"/>
              </a:spcBef>
            </a:pPr>
            <a:r>
              <a:rPr lang="ro-RO" sz="3200" b="0" strike="noStrike" spc="-1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Károli Gáspár Református Egyetem</a:t>
            </a:r>
            <a:endParaRPr lang="ro-RO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799"/>
              </a:spcBef>
            </a:pPr>
            <a:r>
              <a:rPr lang="ro-RO" sz="3200" b="1" strike="noStrike" spc="-1">
                <a:solidFill>
                  <a:srgbClr val="59C054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III. helyezett: </a:t>
            </a:r>
            <a:endParaRPr lang="ro-RO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799"/>
              </a:spcBef>
            </a:pPr>
            <a:r>
              <a:rPr lang="ro-RO" sz="32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Békési</a:t>
            </a:r>
            <a:r>
              <a:rPr lang="ro-RO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lang="ro-RO" sz="32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Eszter, </a:t>
            </a:r>
            <a:r>
              <a:rPr lang="ro-RO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MA, Eszterházy Károly Egyetem</a:t>
            </a:r>
            <a:endParaRPr lang="ro-RO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799"/>
              </a:spcBef>
            </a:pPr>
            <a:endParaRPr lang="ro-RO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10" name="Picture 2"/>
          <p:cNvPicPr/>
          <p:nvPr/>
        </p:nvPicPr>
        <p:blipFill>
          <a:blip r:embed="rId2"/>
          <a:stretch/>
        </p:blipFill>
        <p:spPr>
          <a:xfrm>
            <a:off x="7666200" y="144000"/>
            <a:ext cx="1297080" cy="16995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st="0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500" fill="hold"/>
                                        <p:tgtEl>
                                          <p:spTgt spid="109">
                                            <p:txEl>
                                              <p:pRg st="0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500" fill="hold"/>
                                        <p:tgtEl>
                                          <p:spTgt spid="109">
                                            <p:txEl>
                                              <p:pRg st="0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CustomShape 1"/>
          <p:cNvSpPr/>
          <p:nvPr/>
        </p:nvSpPr>
        <p:spPr>
          <a:xfrm>
            <a:off x="467640" y="260640"/>
            <a:ext cx="8228520" cy="1141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o-RO" sz="4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Zene </a:t>
            </a:r>
            <a:endParaRPr lang="ro-RO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2" name="CustomShape 2"/>
          <p:cNvSpPr/>
          <p:nvPr/>
        </p:nvSpPr>
        <p:spPr>
          <a:xfrm>
            <a:off x="457200" y="1484640"/>
            <a:ext cx="8685720" cy="5111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  <a:spcBef>
                <a:spcPts val="641"/>
              </a:spcBef>
            </a:pPr>
            <a:r>
              <a:rPr lang="ro-RO" sz="3200" b="1" strike="noStrike" spc="-1" dirty="0">
                <a:solidFill>
                  <a:srgbClr val="59C054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I. </a:t>
            </a:r>
            <a:r>
              <a:rPr lang="ro-RO" sz="3200" b="1" strike="noStrike" spc="-1" dirty="0" err="1">
                <a:solidFill>
                  <a:srgbClr val="59C054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helyezett</a:t>
            </a:r>
            <a:r>
              <a:rPr lang="ro-RO" sz="3200" b="1" strike="noStrike" spc="-1" dirty="0">
                <a:solidFill>
                  <a:srgbClr val="59C054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:</a:t>
            </a:r>
            <a:endParaRPr lang="ro-RO" sz="3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641"/>
              </a:spcBef>
            </a:pPr>
            <a:r>
              <a:rPr lang="ro-RO" sz="3200" b="1" strike="noStrike" spc="-1" dirty="0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Ambrus László</a:t>
            </a:r>
            <a:r>
              <a:rPr lang="ro-RO" sz="3200" b="0" strike="noStrike" spc="-1" dirty="0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, PKE, MA</a:t>
            </a:r>
            <a:endParaRPr lang="ro-RO" sz="3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641"/>
              </a:spcBef>
            </a:pPr>
            <a:r>
              <a:rPr lang="ro-RO" sz="3200" b="1" strike="noStrike" spc="-1" dirty="0">
                <a:solidFill>
                  <a:srgbClr val="59C054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II. </a:t>
            </a:r>
            <a:r>
              <a:rPr lang="ro-RO" sz="3200" b="1" strike="noStrike" spc="-1" dirty="0" err="1">
                <a:solidFill>
                  <a:srgbClr val="59C054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helyezett</a:t>
            </a:r>
            <a:r>
              <a:rPr lang="ro-RO" sz="3200" b="1" strike="noStrike" spc="-1" dirty="0">
                <a:solidFill>
                  <a:srgbClr val="59C054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:</a:t>
            </a:r>
            <a:endParaRPr lang="ro-RO" sz="3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641"/>
              </a:spcBef>
            </a:pPr>
            <a:r>
              <a:rPr lang="ro-RO" sz="3200" b="1" strike="noStrike" spc="-1" dirty="0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Both </a:t>
            </a:r>
            <a:r>
              <a:rPr lang="ro-RO" sz="3200" b="1" strike="noStrike" spc="-1" dirty="0" err="1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Borbála</a:t>
            </a:r>
            <a:r>
              <a:rPr lang="ro-RO" sz="3200" b="0" strike="noStrike" spc="-1" dirty="0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, PKE, BA</a:t>
            </a:r>
            <a:endParaRPr lang="ro-RO" sz="3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641"/>
              </a:spcBef>
            </a:pPr>
            <a:r>
              <a:rPr lang="ro-RO" sz="3200" b="1" strike="noStrike" spc="-1" dirty="0">
                <a:solidFill>
                  <a:srgbClr val="59C054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III. </a:t>
            </a:r>
            <a:r>
              <a:rPr lang="ro-RO" sz="3200" b="1" strike="noStrike" spc="-1" dirty="0" err="1">
                <a:solidFill>
                  <a:srgbClr val="59C054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helyezett</a:t>
            </a:r>
            <a:r>
              <a:rPr lang="ro-RO" sz="3200" b="1" strike="noStrike" spc="-1" dirty="0">
                <a:solidFill>
                  <a:srgbClr val="59C054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: </a:t>
            </a:r>
            <a:endParaRPr lang="ro-RO" sz="3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641"/>
              </a:spcBef>
            </a:pPr>
            <a:r>
              <a:rPr lang="ro-RO" sz="3200" b="1" strike="noStrike" spc="-1" dirty="0" err="1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Fábián</a:t>
            </a:r>
            <a:r>
              <a:rPr lang="ro-RO" sz="3200" b="1" strike="noStrike" spc="-1" dirty="0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 Attila</a:t>
            </a:r>
            <a:r>
              <a:rPr lang="ro-RO" sz="3200" b="0" strike="noStrike" spc="-1" dirty="0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, PKE, </a:t>
            </a:r>
            <a:r>
              <a:rPr lang="ro-RO" sz="3200" b="0" strike="noStrike" spc="-1" dirty="0" smtClean="0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BA</a:t>
            </a:r>
          </a:p>
          <a:p>
            <a:pPr algn="ctr">
              <a:lnSpc>
                <a:spcPct val="100000"/>
              </a:lnSpc>
              <a:spcBef>
                <a:spcPts val="641"/>
              </a:spcBef>
            </a:pPr>
            <a:r>
              <a:rPr lang="ro-RO" sz="3200" spc="-1" dirty="0" err="1" smtClean="0">
                <a:solidFill>
                  <a:srgbClr val="00B050"/>
                </a:solidFill>
                <a:uFill>
                  <a:solidFill>
                    <a:srgbClr val="FFFFFF"/>
                  </a:solidFill>
                </a:uFill>
                <a:latin typeface="Cambria"/>
              </a:rPr>
              <a:t>Debreceni</a:t>
            </a:r>
            <a:r>
              <a:rPr lang="ro-RO" sz="3200" spc="-1" dirty="0" smtClean="0">
                <a:solidFill>
                  <a:srgbClr val="00B050"/>
                </a:solidFill>
                <a:uFill>
                  <a:solidFill>
                    <a:srgbClr val="FFFFFF"/>
                  </a:solidFill>
                </a:uFill>
                <a:latin typeface="Cambria"/>
              </a:rPr>
              <a:t> </a:t>
            </a:r>
            <a:r>
              <a:rPr lang="ro-RO" sz="3200" spc="-1" dirty="0" err="1" smtClean="0">
                <a:solidFill>
                  <a:srgbClr val="00B050"/>
                </a:solidFill>
                <a:uFill>
                  <a:solidFill>
                    <a:srgbClr val="FFFFFF"/>
                  </a:solidFill>
                </a:uFill>
                <a:latin typeface="Cambria"/>
              </a:rPr>
              <a:t>Egyetem</a:t>
            </a:r>
            <a:r>
              <a:rPr lang="ro-RO" sz="3200" spc="-1" dirty="0" smtClean="0">
                <a:solidFill>
                  <a:srgbClr val="00B050"/>
                </a:solidFill>
                <a:uFill>
                  <a:solidFill>
                    <a:srgbClr val="FFFFFF"/>
                  </a:solidFill>
                </a:uFill>
                <a:latin typeface="Cambria"/>
              </a:rPr>
              <a:t> </a:t>
            </a:r>
            <a:r>
              <a:rPr lang="ro-RO" sz="3200" spc="-1" dirty="0" err="1" smtClean="0">
                <a:solidFill>
                  <a:srgbClr val="00B050"/>
                </a:solidFill>
                <a:uFill>
                  <a:solidFill>
                    <a:srgbClr val="FFFFFF"/>
                  </a:solidFill>
                </a:uFill>
                <a:latin typeface="Cambria"/>
              </a:rPr>
              <a:t>különdíja</a:t>
            </a:r>
            <a:r>
              <a:rPr lang="ro-RO" sz="3200" spc="-1" dirty="0" smtClean="0">
                <a:solidFill>
                  <a:srgbClr val="00B050"/>
                </a:solidFill>
                <a:uFill>
                  <a:solidFill>
                    <a:srgbClr val="FFFFFF"/>
                  </a:solidFill>
                </a:uFill>
                <a:latin typeface="Cambria"/>
              </a:rPr>
              <a:t>: </a:t>
            </a:r>
            <a:r>
              <a:rPr lang="ro-RO" sz="3200" spc="-1" dirty="0" err="1" smtClean="0">
                <a:uFill>
                  <a:solidFill>
                    <a:srgbClr val="FFFFFF"/>
                  </a:solidFill>
                </a:uFill>
                <a:latin typeface="Cambria"/>
              </a:rPr>
              <a:t>Egyed</a:t>
            </a:r>
            <a:r>
              <a:rPr lang="ro-RO" sz="3200" spc="-1" dirty="0" smtClean="0">
                <a:uFill>
                  <a:solidFill>
                    <a:srgbClr val="FFFFFF"/>
                  </a:solidFill>
                </a:uFill>
                <a:latin typeface="Cambria"/>
              </a:rPr>
              <a:t> Réka, PKE</a:t>
            </a:r>
            <a:r>
              <a:rPr lang="ro-RO" sz="3200" spc="-1" dirty="0" smtClean="0">
                <a:solidFill>
                  <a:srgbClr val="00B050"/>
                </a:solidFill>
                <a:uFill>
                  <a:solidFill>
                    <a:srgbClr val="FFFFFF"/>
                  </a:solidFill>
                </a:uFill>
                <a:latin typeface="Cambria"/>
              </a:rPr>
              <a:t> </a:t>
            </a:r>
            <a:endParaRPr lang="ro-RO" sz="3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13" name="Picture 2"/>
          <p:cNvPicPr/>
          <p:nvPr/>
        </p:nvPicPr>
        <p:blipFill>
          <a:blip r:embed="rId2"/>
          <a:stretch/>
        </p:blipFill>
        <p:spPr>
          <a:xfrm>
            <a:off x="7666200" y="144000"/>
            <a:ext cx="1297080" cy="16995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>
                                            <p:txEl>
                                              <p:pRg st="0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500" fill="hold"/>
                                        <p:tgtEl>
                                          <p:spTgt spid="112">
                                            <p:txEl>
                                              <p:pRg st="0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500" fill="hold"/>
                                        <p:tgtEl>
                                          <p:spTgt spid="112">
                                            <p:txEl>
                                              <p:pRg st="0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CustomShape 1"/>
          <p:cNvSpPr/>
          <p:nvPr/>
        </p:nvSpPr>
        <p:spPr>
          <a:xfrm>
            <a:off x="457200" y="180360"/>
            <a:ext cx="8228520" cy="5722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ro-RO" sz="7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Gratulálunk és</a:t>
            </a:r>
            <a:endParaRPr lang="ro-RO" sz="7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o-RO" sz="7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jövőre ismét itt,</a:t>
            </a:r>
            <a:endParaRPr lang="ro-RO" sz="7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o-RO" sz="7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o-RO" sz="7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o-RO" sz="7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o-RO" sz="7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a 21. PTDK-n!</a:t>
            </a:r>
            <a:endParaRPr lang="ro-RO" sz="7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15" name="Picture 117"/>
          <p:cNvPicPr/>
          <p:nvPr/>
        </p:nvPicPr>
        <p:blipFill>
          <a:blip r:embed="rId2"/>
          <a:srcRect b="40729"/>
          <a:stretch/>
        </p:blipFill>
        <p:spPr>
          <a:xfrm>
            <a:off x="3168000" y="2376000"/>
            <a:ext cx="2830320" cy="23036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CustomShape 1"/>
          <p:cNvSpPr/>
          <p:nvPr/>
        </p:nvSpPr>
        <p:spPr>
          <a:xfrm>
            <a:off x="402480" y="197640"/>
            <a:ext cx="8228520" cy="1141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ro-RO" sz="4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Nyelv és kultúra</a:t>
            </a:r>
            <a:endParaRPr lang="ro-RO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9" name="CustomShape 2"/>
          <p:cNvSpPr/>
          <p:nvPr/>
        </p:nvSpPr>
        <p:spPr>
          <a:xfrm>
            <a:off x="-180360" y="1143000"/>
            <a:ext cx="9504000" cy="5453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  <a:spcBef>
                <a:spcPts val="799"/>
              </a:spcBef>
            </a:pPr>
            <a:r>
              <a:rPr lang="ro-RO" sz="4000" b="1" strike="noStrike" spc="-1">
                <a:solidFill>
                  <a:srgbClr val="59C054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I. helyezett:</a:t>
            </a:r>
            <a:endParaRPr lang="ro-RO" sz="4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799"/>
              </a:spcBef>
            </a:pPr>
            <a:r>
              <a:rPr lang="ro-RO" sz="4000" b="1" strike="noStrike" spc="-1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Vas János</a:t>
            </a:r>
            <a:r>
              <a:rPr lang="ro-RO" sz="4000" b="0" strike="noStrike" spc="-1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, Debreceni Egyetem</a:t>
            </a:r>
            <a:endParaRPr lang="ro-RO" sz="4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799"/>
              </a:spcBef>
            </a:pPr>
            <a:r>
              <a:rPr lang="ro-RO" sz="4000" b="1" strike="noStrike" spc="-1">
                <a:solidFill>
                  <a:srgbClr val="59C054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II. helyezett:</a:t>
            </a:r>
            <a:endParaRPr lang="ro-RO" sz="4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799"/>
              </a:spcBef>
            </a:pPr>
            <a:r>
              <a:rPr lang="ro-RO" sz="4000" b="1" strike="noStrike" spc="-1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Kis Kendi Dávid</a:t>
            </a:r>
            <a:r>
              <a:rPr lang="ro-RO" sz="4000" b="0" strike="noStrike" spc="-1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, Debreceni Református</a:t>
            </a:r>
            <a:r>
              <a:t/>
            </a:r>
            <a:br/>
            <a:r>
              <a:rPr lang="ro-RO" sz="4000" b="0" strike="noStrike" spc="-1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Hittudományi Egyetem</a:t>
            </a:r>
            <a:endParaRPr lang="ro-RO" sz="4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799"/>
              </a:spcBef>
            </a:pPr>
            <a:r>
              <a:rPr lang="ro-RO" sz="4000" b="1" strike="noStrike" spc="-1">
                <a:solidFill>
                  <a:srgbClr val="59C054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II. helyezett: </a:t>
            </a:r>
            <a:endParaRPr lang="ro-RO" sz="4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799"/>
              </a:spcBef>
            </a:pPr>
            <a:r>
              <a:rPr lang="ro-RO" sz="4000" b="1" strike="noStrike" spc="-1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Kovács Alexandra Kitti</a:t>
            </a:r>
            <a:r>
              <a:rPr lang="ro-RO" sz="4000" b="0" strike="noStrike" spc="-1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, </a:t>
            </a:r>
            <a:r>
              <a:t/>
            </a:r>
            <a:br/>
            <a:r>
              <a:rPr lang="ro-RO" sz="4000" b="0" strike="noStrike" spc="-1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II. Rákóczi Ferenc Kárpátalja Főiskola</a:t>
            </a:r>
            <a:endParaRPr lang="ro-RO" sz="4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80" name="Picture 2"/>
          <p:cNvPicPr/>
          <p:nvPr/>
        </p:nvPicPr>
        <p:blipFill>
          <a:blip r:embed="rId2"/>
          <a:stretch/>
        </p:blipFill>
        <p:spPr>
          <a:xfrm>
            <a:off x="8120520" y="0"/>
            <a:ext cx="1022400" cy="13395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st="0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500" fill="hold"/>
                                        <p:tgtEl>
                                          <p:spTgt spid="79">
                                            <p:txEl>
                                              <p:pRg st="0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500" fill="hold"/>
                                        <p:tgtEl>
                                          <p:spTgt spid="79">
                                            <p:txEl>
                                              <p:pRg st="0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CustomShape 1"/>
          <p:cNvSpPr/>
          <p:nvPr/>
        </p:nvSpPr>
        <p:spPr>
          <a:xfrm>
            <a:off x="395640" y="423000"/>
            <a:ext cx="8228520" cy="1141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o-RO" sz="4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Angol nyelv és irodalom </a:t>
            </a:r>
            <a:endParaRPr lang="ro-RO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2" name="CustomShape 2"/>
          <p:cNvSpPr/>
          <p:nvPr/>
        </p:nvSpPr>
        <p:spPr>
          <a:xfrm>
            <a:off x="457200" y="1817280"/>
            <a:ext cx="8685720" cy="5039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  <a:spcBef>
                <a:spcPts val="720"/>
              </a:spcBef>
            </a:pPr>
            <a:r>
              <a:rPr lang="ro-RO" sz="3600" b="1" strike="noStrike" spc="-1">
                <a:solidFill>
                  <a:srgbClr val="59C054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I. helyezett:</a:t>
            </a:r>
            <a:endParaRPr lang="ro-RO" sz="3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641"/>
              </a:spcBef>
            </a:pPr>
            <a:r>
              <a:rPr lang="ro-RO" sz="3200" b="1" strike="noStrike" spc="-1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Nagy Evelyn</a:t>
            </a:r>
            <a:r>
              <a:rPr lang="ro-RO" sz="3200" b="0" strike="noStrike" spc="-1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, BA, Partiumi Keresztény Egyetem</a:t>
            </a:r>
            <a:endParaRPr lang="ro-RO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720"/>
              </a:spcBef>
            </a:pPr>
            <a:r>
              <a:rPr lang="ro-RO" sz="3600" b="1" strike="noStrike" spc="-1">
                <a:solidFill>
                  <a:srgbClr val="59C054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II. helyezett:</a:t>
            </a:r>
            <a:endParaRPr lang="ro-RO" sz="3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641"/>
              </a:spcBef>
            </a:pPr>
            <a:r>
              <a:rPr lang="ro-RO" sz="3200" b="1" strike="noStrike" spc="-1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Farkas Orsolya</a:t>
            </a:r>
            <a:r>
              <a:rPr lang="ro-RO" sz="3200" b="0" strike="noStrike" spc="-1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, BA, </a:t>
            </a:r>
            <a:endParaRPr lang="ro-RO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641"/>
              </a:spcBef>
            </a:pPr>
            <a:r>
              <a:rPr lang="ro-RO" sz="3200" b="0" strike="noStrike" spc="-1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Partiumi Keresztény Egyetem</a:t>
            </a:r>
            <a:endParaRPr lang="ro-RO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720"/>
              </a:spcBef>
            </a:pPr>
            <a:r>
              <a:rPr lang="ro-RO" sz="3600" b="1" strike="noStrike" spc="-1">
                <a:solidFill>
                  <a:srgbClr val="59C054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III. helyezett: </a:t>
            </a:r>
            <a:endParaRPr lang="ro-RO" sz="3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641"/>
              </a:spcBef>
            </a:pPr>
            <a:r>
              <a:rPr lang="ro-RO" sz="3200" b="1" strike="noStrike" spc="-1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Farkas Diána</a:t>
            </a:r>
            <a:r>
              <a:rPr lang="ro-RO" sz="3200" b="0" strike="noStrike" spc="-1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, MA, Debreceni Egyetem</a:t>
            </a:r>
            <a:endParaRPr lang="ro-RO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83" name="Picture 2"/>
          <p:cNvPicPr/>
          <p:nvPr/>
        </p:nvPicPr>
        <p:blipFill>
          <a:blip r:embed="rId2"/>
          <a:stretch/>
        </p:blipFill>
        <p:spPr>
          <a:xfrm>
            <a:off x="7738200" y="116640"/>
            <a:ext cx="1297080" cy="16995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>
                                            <p:txEl>
                                              <p:pRg st="0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500" fill="hold"/>
                                        <p:tgtEl>
                                          <p:spTgt spid="82">
                                            <p:txEl>
                                              <p:pRg st="0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500" fill="hold"/>
                                        <p:tgtEl>
                                          <p:spTgt spid="82">
                                            <p:txEl>
                                              <p:pRg st="0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CustomShape 1"/>
          <p:cNvSpPr/>
          <p:nvPr/>
        </p:nvSpPr>
        <p:spPr>
          <a:xfrm>
            <a:off x="323640" y="0"/>
            <a:ext cx="8228520" cy="993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o-RO" sz="4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Filozófia</a:t>
            </a:r>
            <a:endParaRPr lang="ro-RO" sz="4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5" name="CustomShape 2"/>
          <p:cNvSpPr/>
          <p:nvPr/>
        </p:nvSpPr>
        <p:spPr>
          <a:xfrm>
            <a:off x="0" y="1858320"/>
            <a:ext cx="9143640" cy="6623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  <a:spcBef>
                <a:spcPts val="561"/>
              </a:spcBef>
            </a:pPr>
            <a:r>
              <a:rPr lang="ro-RO" sz="3200" b="1" strike="noStrike" spc="-1">
                <a:solidFill>
                  <a:srgbClr val="59C054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I. helyezett:</a:t>
            </a:r>
            <a:endParaRPr lang="ro-RO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561"/>
              </a:spcBef>
            </a:pPr>
            <a:r>
              <a:rPr lang="ro-RO" sz="3200" b="1" strike="noStrike" spc="-1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Birtalan Beáta</a:t>
            </a:r>
            <a:r>
              <a:rPr lang="ro-RO" sz="3200" b="0" strike="noStrike" spc="-1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, PKE</a:t>
            </a:r>
            <a:endParaRPr lang="ro-RO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561"/>
              </a:spcBef>
            </a:pPr>
            <a:r>
              <a:rPr lang="ro-RO" sz="3200" b="1" strike="noStrike" spc="-1">
                <a:solidFill>
                  <a:srgbClr val="59C054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II. helyezett:</a:t>
            </a:r>
            <a:endParaRPr lang="ro-RO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561"/>
              </a:spcBef>
            </a:pPr>
            <a:r>
              <a:rPr lang="ro-RO" sz="3200" b="1" strike="noStrike" spc="-1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Molnár Erik</a:t>
            </a:r>
            <a:r>
              <a:rPr lang="ro-RO" sz="3200" b="0" strike="noStrike" spc="-1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, A Tan Kapuja Buddhista Főiskola</a:t>
            </a:r>
            <a:endParaRPr lang="ro-RO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561"/>
              </a:spcBef>
            </a:pPr>
            <a:r>
              <a:rPr lang="ro-RO" sz="3200" b="1" strike="noStrike" spc="-1">
                <a:solidFill>
                  <a:srgbClr val="59C054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III. helyezett: </a:t>
            </a:r>
            <a:endParaRPr lang="ro-RO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561"/>
              </a:spcBef>
            </a:pPr>
            <a:r>
              <a:rPr lang="ro-RO" sz="3200" b="1" strike="noStrike" spc="-1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Bencze Dénes</a:t>
            </a:r>
            <a:r>
              <a:rPr lang="ro-RO" sz="3200" b="0" strike="noStrike" spc="-1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, PKE</a:t>
            </a:r>
            <a:endParaRPr lang="ro-RO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86" name="Picture 2"/>
          <p:cNvPicPr/>
          <p:nvPr/>
        </p:nvPicPr>
        <p:blipFill>
          <a:blip r:embed="rId2"/>
          <a:stretch/>
        </p:blipFill>
        <p:spPr>
          <a:xfrm>
            <a:off x="7666200" y="144000"/>
            <a:ext cx="1297080" cy="16995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0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500" fill="hold"/>
                                        <p:tgtEl>
                                          <p:spTgt spid="85">
                                            <p:txEl>
                                              <p:pRg st="0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500" fill="hold"/>
                                        <p:tgtEl>
                                          <p:spTgt spid="85">
                                            <p:txEl>
                                              <p:pRg st="0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CustomShape 1"/>
          <p:cNvSpPr/>
          <p:nvPr/>
        </p:nvSpPr>
        <p:spPr>
          <a:xfrm>
            <a:off x="539640" y="332640"/>
            <a:ext cx="8228520" cy="1141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ro-RO" sz="4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Gazdaságtudomány</a:t>
            </a:r>
            <a:endParaRPr lang="ro-RO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8" name="CustomShape 2"/>
          <p:cNvSpPr/>
          <p:nvPr/>
        </p:nvSpPr>
        <p:spPr>
          <a:xfrm>
            <a:off x="-108360" y="1556640"/>
            <a:ext cx="9504000" cy="5039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  <a:spcBef>
                <a:spcPts val="641"/>
              </a:spcBef>
            </a:pPr>
            <a:r>
              <a:rPr lang="ro-RO" sz="3200" b="1" strike="noStrike" spc="-1">
                <a:solidFill>
                  <a:srgbClr val="59C054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I. helyezett:</a:t>
            </a:r>
            <a:endParaRPr lang="ro-RO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641"/>
              </a:spcBef>
            </a:pPr>
            <a:r>
              <a:rPr lang="ro-RO" sz="3200" b="1" strike="noStrike" spc="-1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Kanyuk Petra Ágnes</a:t>
            </a:r>
            <a:r>
              <a:rPr lang="ro-RO" sz="3200" b="0" strike="noStrike" spc="-1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, MA, </a:t>
            </a:r>
            <a:endParaRPr lang="ro-RO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641"/>
              </a:spcBef>
            </a:pPr>
            <a:r>
              <a:rPr lang="ro-RO" sz="3200" b="0" strike="noStrike" spc="-1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Debreceni Egyetem</a:t>
            </a:r>
            <a:endParaRPr lang="ro-RO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641"/>
              </a:spcBef>
            </a:pPr>
            <a:r>
              <a:rPr lang="ro-RO" sz="3200" b="0" strike="noStrike" spc="-1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 </a:t>
            </a:r>
            <a:endParaRPr lang="ro-RO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641"/>
              </a:spcBef>
            </a:pPr>
            <a:r>
              <a:rPr lang="ro-RO" sz="3200" b="1" strike="noStrike" spc="-1">
                <a:solidFill>
                  <a:srgbClr val="59C054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I. helyezett:</a:t>
            </a:r>
            <a:endParaRPr lang="ro-RO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641"/>
              </a:spcBef>
            </a:pPr>
            <a:r>
              <a:rPr lang="ro-RO" sz="3200" b="1" strike="noStrike" spc="-1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Kelemen Krisztina Johanna</a:t>
            </a:r>
            <a:r>
              <a:rPr lang="ro-RO" sz="3200" b="0" strike="noStrike" spc="-1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, BA, </a:t>
            </a:r>
            <a:endParaRPr lang="ro-RO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641"/>
              </a:spcBef>
            </a:pPr>
            <a:r>
              <a:rPr lang="ro-RO" sz="3200" b="0" strike="noStrike" spc="-1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Partiumi Keresztény Egyetem</a:t>
            </a:r>
            <a:endParaRPr lang="ro-RO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89" name="Picture 2"/>
          <p:cNvPicPr/>
          <p:nvPr/>
        </p:nvPicPr>
        <p:blipFill>
          <a:blip r:embed="rId2"/>
          <a:stretch/>
        </p:blipFill>
        <p:spPr>
          <a:xfrm>
            <a:off x="7666200" y="144000"/>
            <a:ext cx="1297080" cy="16995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>
                                            <p:txEl>
                                              <p:pRg st="0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500" fill="hold"/>
                                        <p:tgtEl>
                                          <p:spTgt spid="88">
                                            <p:txEl>
                                              <p:pRg st="0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500" fill="hold"/>
                                        <p:tgtEl>
                                          <p:spTgt spid="88">
                                            <p:txEl>
                                              <p:pRg st="0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CustomShape 1"/>
          <p:cNvSpPr/>
          <p:nvPr/>
        </p:nvSpPr>
        <p:spPr>
          <a:xfrm>
            <a:off x="395640" y="131760"/>
            <a:ext cx="8228520" cy="1141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o-RO" sz="4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Képzőművészet (BA)</a:t>
            </a:r>
            <a:endParaRPr lang="ro-RO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1" name="CustomShape 2"/>
          <p:cNvSpPr/>
          <p:nvPr/>
        </p:nvSpPr>
        <p:spPr>
          <a:xfrm>
            <a:off x="457200" y="1196640"/>
            <a:ext cx="8685720" cy="5543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  <a:spcBef>
                <a:spcPts val="720"/>
              </a:spcBef>
            </a:pPr>
            <a:r>
              <a:rPr lang="ro-RO" sz="3600" b="1" strike="noStrike" spc="-1">
                <a:solidFill>
                  <a:srgbClr val="59C054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I. helyezett:</a:t>
            </a:r>
            <a:endParaRPr lang="ro-RO" sz="3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720"/>
              </a:spcBef>
            </a:pPr>
            <a:r>
              <a:rPr lang="ro-RO" sz="3600" b="1" strike="noStrike" spc="-1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Györfi Mónika+Kovács Ramóna</a:t>
            </a:r>
            <a:r>
              <a:rPr lang="ro-RO" sz="3600" b="0" strike="noStrike" spc="-1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, PKE</a:t>
            </a:r>
            <a:endParaRPr lang="ro-RO" sz="3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720"/>
              </a:spcBef>
            </a:pPr>
            <a:r>
              <a:rPr lang="ro-RO" sz="3600" b="1" strike="noStrike" spc="-1">
                <a:solidFill>
                  <a:srgbClr val="59C054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II. helyezett:</a:t>
            </a:r>
            <a:endParaRPr lang="ro-RO" sz="3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720"/>
              </a:spcBef>
            </a:pPr>
            <a:r>
              <a:rPr lang="ro-RO" sz="3600" b="1" strike="noStrike" spc="-1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Péter Emőke</a:t>
            </a:r>
            <a:r>
              <a:rPr lang="ro-RO" sz="3600" b="0" strike="noStrike" spc="-1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, PKE</a:t>
            </a:r>
            <a:endParaRPr lang="ro-RO" sz="3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720"/>
              </a:spcBef>
            </a:pPr>
            <a:r>
              <a:rPr lang="ro-RO" sz="3600" b="1" strike="noStrike" spc="-1">
                <a:solidFill>
                  <a:srgbClr val="59C054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III. helyezett: </a:t>
            </a:r>
            <a:endParaRPr lang="ro-RO" sz="3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720"/>
              </a:spcBef>
            </a:pPr>
            <a:r>
              <a:rPr lang="ro-RO" sz="3600" b="1" strike="noStrike" spc="-1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Técsi Boglárka</a:t>
            </a:r>
            <a:r>
              <a:rPr lang="ro-RO" sz="3600" b="0" strike="noStrike" spc="-1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, PKE</a:t>
            </a:r>
            <a:endParaRPr lang="ro-RO" sz="3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720"/>
              </a:spcBef>
            </a:pPr>
            <a:r>
              <a:rPr lang="ro-RO" sz="3600" b="1" strike="noStrike" spc="-1">
                <a:solidFill>
                  <a:srgbClr val="59C054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Különdíj:</a:t>
            </a:r>
            <a:endParaRPr lang="ro-RO" sz="3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720"/>
              </a:spcBef>
            </a:pPr>
            <a:r>
              <a:rPr lang="ro-RO" sz="3600" b="1" strike="noStrike" spc="-1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Gábor Balázs</a:t>
            </a:r>
            <a:r>
              <a:rPr lang="ro-RO" sz="3600" b="0" strike="noStrike" spc="-1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, PKE</a:t>
            </a:r>
            <a:endParaRPr lang="ro-RO" sz="3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lang="ro-RO" sz="3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92" name="Picture 2"/>
          <p:cNvPicPr/>
          <p:nvPr/>
        </p:nvPicPr>
        <p:blipFill>
          <a:blip r:embed="rId2"/>
          <a:stretch/>
        </p:blipFill>
        <p:spPr>
          <a:xfrm>
            <a:off x="7666200" y="144000"/>
            <a:ext cx="1297080" cy="16995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st="0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500" fill="hold"/>
                                        <p:tgtEl>
                                          <p:spTgt spid="91">
                                            <p:txEl>
                                              <p:pRg st="0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500" fill="hold"/>
                                        <p:tgtEl>
                                          <p:spTgt spid="91">
                                            <p:txEl>
                                              <p:pRg st="0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CustomShape 1"/>
          <p:cNvSpPr/>
          <p:nvPr/>
        </p:nvSpPr>
        <p:spPr>
          <a:xfrm>
            <a:off x="395640" y="131760"/>
            <a:ext cx="8228520" cy="1141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o-RO" sz="4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Képzőművészet (MA)</a:t>
            </a:r>
            <a:endParaRPr lang="ro-RO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4" name="CustomShape 2"/>
          <p:cNvSpPr/>
          <p:nvPr/>
        </p:nvSpPr>
        <p:spPr>
          <a:xfrm>
            <a:off x="225720" y="2133720"/>
            <a:ext cx="8747280" cy="4289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  <a:spcBef>
                <a:spcPts val="720"/>
              </a:spcBef>
            </a:pPr>
            <a:r>
              <a:rPr lang="ro-RO" sz="3600" b="1" strike="noStrike" spc="-1">
                <a:solidFill>
                  <a:srgbClr val="59C054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I. helyezett:</a:t>
            </a:r>
            <a:endParaRPr lang="ro-RO" sz="3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720"/>
              </a:spcBef>
            </a:pPr>
            <a:r>
              <a:rPr lang="ro-RO" sz="3600" b="1" strike="noStrike" spc="-1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Biró Attila Róbert</a:t>
            </a:r>
            <a:r>
              <a:rPr lang="ro-RO" sz="3600" b="0" strike="noStrike" spc="-1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, PKE</a:t>
            </a:r>
            <a:endParaRPr lang="ro-RO" sz="3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720"/>
              </a:spcBef>
            </a:pPr>
            <a:r>
              <a:rPr lang="ro-RO" sz="3600" b="1" strike="noStrike" spc="-1">
                <a:solidFill>
                  <a:srgbClr val="59C054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II. helyezett:</a:t>
            </a:r>
            <a:endParaRPr lang="ro-RO" sz="3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720"/>
              </a:spcBef>
            </a:pPr>
            <a:r>
              <a:rPr lang="ro-RO" sz="3600" b="1" strike="noStrike" spc="-1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Fejszes Arnold</a:t>
            </a:r>
            <a:r>
              <a:rPr lang="ro-RO" sz="3600" b="0" strike="noStrike" spc="-1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, PKE</a:t>
            </a:r>
            <a:endParaRPr lang="ro-RO" sz="3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720"/>
              </a:spcBef>
            </a:pPr>
            <a:r>
              <a:rPr lang="ro-RO" sz="3600" b="1" strike="noStrike" spc="-1">
                <a:solidFill>
                  <a:srgbClr val="59C054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III. helyezett: </a:t>
            </a:r>
            <a:r>
              <a:rPr lang="ro-RO" sz="3600" b="1" strike="noStrike" spc="-1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Nagy Katalin</a:t>
            </a:r>
            <a:r>
              <a:rPr lang="ro-RO" sz="3600" b="0" strike="noStrike" spc="-1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, PKE</a:t>
            </a:r>
            <a:endParaRPr lang="ro-RO" sz="3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720"/>
              </a:spcBef>
            </a:pPr>
            <a:r>
              <a:rPr lang="ro-RO" sz="3600" b="0" strike="noStrike" spc="-1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Különdíj: Bádon József, PKE</a:t>
            </a:r>
            <a:r>
              <a:t/>
            </a:r>
            <a:br/>
            <a:r>
              <a:rPr lang="ro-RO" sz="3600" b="0" strike="noStrike" spc="-1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Lázár Szixtin, PKE</a:t>
            </a:r>
            <a:endParaRPr lang="ro-RO" sz="3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lang="ro-RO" sz="3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95" name="Picture 2"/>
          <p:cNvPicPr/>
          <p:nvPr/>
        </p:nvPicPr>
        <p:blipFill>
          <a:blip r:embed="rId2"/>
          <a:stretch/>
        </p:blipFill>
        <p:spPr>
          <a:xfrm>
            <a:off x="7666200" y="144000"/>
            <a:ext cx="1297080" cy="16995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st="0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500" fill="hold"/>
                                        <p:tgtEl>
                                          <p:spTgt spid="94">
                                            <p:txEl>
                                              <p:pRg st="0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500" fill="hold"/>
                                        <p:tgtEl>
                                          <p:spTgt spid="94">
                                            <p:txEl>
                                              <p:pRg st="0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CustomShape 1"/>
          <p:cNvSpPr/>
          <p:nvPr/>
        </p:nvSpPr>
        <p:spPr>
          <a:xfrm>
            <a:off x="323640" y="260640"/>
            <a:ext cx="8228520" cy="1141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o-RO" sz="4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Német nyelv és irodalom </a:t>
            </a:r>
            <a:endParaRPr lang="ro-RO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7" name="CustomShape 2"/>
          <p:cNvSpPr/>
          <p:nvPr/>
        </p:nvSpPr>
        <p:spPr>
          <a:xfrm>
            <a:off x="147960" y="2286000"/>
            <a:ext cx="8815320" cy="4190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  <a:spcBef>
                <a:spcPts val="561"/>
              </a:spcBef>
            </a:pPr>
            <a:r>
              <a:rPr lang="ro-RO" sz="3600" b="1" strike="noStrike" spc="-1">
                <a:solidFill>
                  <a:srgbClr val="59C054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I. helyezett:</a:t>
            </a:r>
            <a:endParaRPr lang="ro-RO" sz="3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561"/>
              </a:spcBef>
            </a:pPr>
            <a:r>
              <a:rPr lang="ro-RO" sz="3600" b="1" strike="noStrike" spc="-1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Szenderszki Henrietta</a:t>
            </a:r>
            <a:r>
              <a:rPr lang="ro-RO" sz="3600" b="0" strike="noStrike" spc="-1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, BA, PKE</a:t>
            </a:r>
            <a:endParaRPr lang="ro-RO" sz="3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561"/>
              </a:spcBef>
            </a:pPr>
            <a:r>
              <a:rPr lang="ro-RO" sz="3600" b="1" strike="noStrike" spc="-1">
                <a:solidFill>
                  <a:srgbClr val="59C054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II. helyezett:</a:t>
            </a:r>
            <a:endParaRPr lang="ro-RO" sz="3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561"/>
              </a:spcBef>
            </a:pPr>
            <a:r>
              <a:rPr lang="ro-RO" sz="3600" b="1" strike="noStrike" spc="-1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Szőr Milla, </a:t>
            </a:r>
            <a:r>
              <a:rPr lang="ro-RO" sz="3600" b="0" strike="noStrike" spc="-1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MA, ELTE</a:t>
            </a:r>
            <a:endParaRPr lang="ro-RO" sz="3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561"/>
              </a:spcBef>
            </a:pPr>
            <a:r>
              <a:rPr lang="ro-RO" sz="3600" b="1" strike="noStrike" spc="-1">
                <a:solidFill>
                  <a:srgbClr val="59C054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III. helyezett: </a:t>
            </a:r>
            <a:endParaRPr lang="ro-RO" sz="3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561"/>
              </a:spcBef>
            </a:pPr>
            <a:r>
              <a:rPr lang="ro-RO" sz="3600" b="1" strike="noStrike" spc="-1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Bíró Éva- Rebeka</a:t>
            </a:r>
            <a:r>
              <a:rPr lang="ro-RO" sz="3600" b="0" strike="noStrike" spc="-1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, BA, PKE</a:t>
            </a:r>
            <a:endParaRPr lang="ro-RO" sz="3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98" name="Picture 2"/>
          <p:cNvPicPr/>
          <p:nvPr/>
        </p:nvPicPr>
        <p:blipFill>
          <a:blip r:embed="rId2"/>
          <a:stretch/>
        </p:blipFill>
        <p:spPr>
          <a:xfrm>
            <a:off x="7666200" y="144000"/>
            <a:ext cx="1297080" cy="16995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st="0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500" fill="hold"/>
                                        <p:tgtEl>
                                          <p:spTgt spid="97">
                                            <p:txEl>
                                              <p:pRg st="0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500" fill="hold"/>
                                        <p:tgtEl>
                                          <p:spTgt spid="97">
                                            <p:txEl>
                                              <p:pRg st="0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CustomShape 1"/>
          <p:cNvSpPr/>
          <p:nvPr/>
        </p:nvSpPr>
        <p:spPr>
          <a:xfrm>
            <a:off x="320040" y="323640"/>
            <a:ext cx="8228520" cy="1141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 fontScale="92500" lnSpcReduction="20000"/>
          </a:bodyPr>
          <a:lstStyle/>
          <a:p>
            <a:pPr algn="ctr">
              <a:lnSpc>
                <a:spcPct val="100000"/>
              </a:lnSpc>
            </a:pPr>
            <a:r>
              <a:rPr lang="ro-RO" sz="4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Magyar nyelv és irodalom</a:t>
            </a:r>
            <a:r>
              <a:t/>
            </a:r>
            <a:br/>
            <a:endParaRPr lang="ro-RO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0" name="CustomShape 2"/>
          <p:cNvSpPr/>
          <p:nvPr/>
        </p:nvSpPr>
        <p:spPr>
          <a:xfrm>
            <a:off x="457200" y="1744200"/>
            <a:ext cx="8685720" cy="5112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  <a:spcBef>
                <a:spcPts val="561"/>
              </a:spcBef>
            </a:pPr>
            <a:r>
              <a:rPr lang="ro-RO" sz="4000" b="1" strike="noStrike" spc="-1" dirty="0">
                <a:solidFill>
                  <a:srgbClr val="59C054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I. </a:t>
            </a:r>
            <a:r>
              <a:rPr lang="ro-RO" sz="4000" b="1" strike="noStrike" spc="-1" dirty="0" err="1">
                <a:solidFill>
                  <a:srgbClr val="59C054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helyezett</a:t>
            </a:r>
            <a:r>
              <a:rPr lang="ro-RO" sz="4000" b="1" strike="noStrike" spc="-1" dirty="0">
                <a:solidFill>
                  <a:srgbClr val="59C054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:</a:t>
            </a:r>
            <a:endParaRPr lang="ro-RO" sz="4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561"/>
              </a:spcBef>
            </a:pPr>
            <a:r>
              <a:rPr lang="ro-RO" sz="4000" b="1" strike="noStrike" spc="-1" dirty="0" err="1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Kolumbán</a:t>
            </a:r>
            <a:r>
              <a:rPr lang="ro-RO" sz="4000" b="1" strike="noStrike" spc="-1" dirty="0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 </a:t>
            </a:r>
            <a:r>
              <a:rPr lang="ro-RO" sz="4000" b="1" strike="noStrike" spc="-1" dirty="0" err="1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Adrienn</a:t>
            </a:r>
            <a:r>
              <a:rPr lang="ro-RO" sz="4000" b="0" strike="noStrike" spc="-1" dirty="0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, PKE</a:t>
            </a:r>
            <a:endParaRPr lang="ro-RO" sz="4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561"/>
              </a:spcBef>
            </a:pPr>
            <a:r>
              <a:rPr lang="ro-RO" sz="4000" b="1" strike="noStrike" spc="-1" dirty="0">
                <a:solidFill>
                  <a:srgbClr val="59C054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II. </a:t>
            </a:r>
            <a:r>
              <a:rPr lang="ro-RO" sz="4000" b="1" strike="noStrike" spc="-1" dirty="0" err="1">
                <a:solidFill>
                  <a:srgbClr val="59C054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helyezett</a:t>
            </a:r>
            <a:r>
              <a:rPr lang="ro-RO" sz="4000" b="1" strike="noStrike" spc="-1" dirty="0">
                <a:solidFill>
                  <a:srgbClr val="59C054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:</a:t>
            </a:r>
            <a:endParaRPr lang="ro-RO" sz="4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561"/>
              </a:spcBef>
            </a:pPr>
            <a:r>
              <a:rPr lang="ro-RO" sz="4000" b="1" strike="noStrike" spc="-1" dirty="0" err="1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Pikó</a:t>
            </a:r>
            <a:r>
              <a:rPr lang="ro-RO" sz="4000" b="1" strike="noStrike" spc="-1" dirty="0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 </a:t>
            </a:r>
            <a:r>
              <a:rPr lang="ro-RO" sz="4000" b="1" strike="noStrike" spc="-1" dirty="0" err="1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Brigitta-Stefánia</a:t>
            </a:r>
            <a:r>
              <a:rPr lang="ro-RO" sz="4000" b="0" strike="noStrike" spc="-1" dirty="0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, </a:t>
            </a:r>
            <a:r>
              <a:rPr lang="ro-RO" sz="4000" b="0" strike="noStrike" spc="-1" dirty="0" smtClean="0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PKE</a:t>
            </a:r>
          </a:p>
          <a:p>
            <a:pPr algn="ctr">
              <a:lnSpc>
                <a:spcPct val="100000"/>
              </a:lnSpc>
              <a:spcBef>
                <a:spcPts val="561"/>
              </a:spcBef>
            </a:pPr>
            <a:r>
              <a:rPr lang="ro-RO" sz="4000" spc="-1" dirty="0" err="1" smtClean="0">
                <a:solidFill>
                  <a:srgbClr val="00B050"/>
                </a:solidFill>
                <a:uFill>
                  <a:solidFill>
                    <a:srgbClr val="FFFFFF"/>
                  </a:solidFill>
                </a:uFill>
                <a:latin typeface="Cambria"/>
              </a:rPr>
              <a:t>Debreceni</a:t>
            </a:r>
            <a:r>
              <a:rPr lang="ro-RO" sz="4000" spc="-1" dirty="0" smtClean="0">
                <a:solidFill>
                  <a:srgbClr val="00B050"/>
                </a:solidFill>
                <a:uFill>
                  <a:solidFill>
                    <a:srgbClr val="FFFFFF"/>
                  </a:solidFill>
                </a:uFill>
                <a:latin typeface="Cambria"/>
              </a:rPr>
              <a:t> </a:t>
            </a:r>
            <a:r>
              <a:rPr lang="ro-RO" sz="4000" spc="-1" dirty="0" err="1" smtClean="0">
                <a:solidFill>
                  <a:srgbClr val="00B050"/>
                </a:solidFill>
                <a:uFill>
                  <a:solidFill>
                    <a:srgbClr val="FFFFFF"/>
                  </a:solidFill>
                </a:uFill>
                <a:latin typeface="Cambria"/>
              </a:rPr>
              <a:t>Egyetem</a:t>
            </a:r>
            <a:r>
              <a:rPr lang="ro-RO" sz="4000" spc="-1" dirty="0" smtClean="0">
                <a:solidFill>
                  <a:srgbClr val="00B050"/>
                </a:solidFill>
                <a:uFill>
                  <a:solidFill>
                    <a:srgbClr val="FFFFFF"/>
                  </a:solidFill>
                </a:uFill>
                <a:latin typeface="Cambria"/>
              </a:rPr>
              <a:t> </a:t>
            </a:r>
            <a:r>
              <a:rPr lang="ro-RO" sz="4000" spc="-1" dirty="0" err="1">
                <a:solidFill>
                  <a:srgbClr val="00B050"/>
                </a:solidFill>
                <a:uFill>
                  <a:solidFill>
                    <a:srgbClr val="FFFFFF"/>
                  </a:solidFill>
                </a:uFill>
                <a:latin typeface="Cambria"/>
              </a:rPr>
              <a:t>k</a:t>
            </a:r>
            <a:r>
              <a:rPr lang="ro-RO" sz="4000" spc="-1" dirty="0" err="1" smtClean="0">
                <a:solidFill>
                  <a:srgbClr val="00B050"/>
                </a:solidFill>
                <a:uFill>
                  <a:solidFill>
                    <a:srgbClr val="FFFFFF"/>
                  </a:solidFill>
                </a:uFill>
                <a:latin typeface="Cambria"/>
              </a:rPr>
              <a:t>ülöndíja</a:t>
            </a:r>
            <a:r>
              <a:rPr lang="ro-RO" sz="4000" spc="-1" dirty="0" smtClean="0">
                <a:solidFill>
                  <a:srgbClr val="00B050"/>
                </a:solidFill>
                <a:uFill>
                  <a:solidFill>
                    <a:srgbClr val="FFFFFF"/>
                  </a:solidFill>
                </a:uFill>
                <a:latin typeface="Cambria"/>
              </a:rPr>
              <a:t>: </a:t>
            </a:r>
            <a:r>
              <a:rPr lang="ro-RO" sz="4000" spc="-1" dirty="0" smtClean="0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Cambria"/>
              </a:rPr>
              <a:t>Szilágyi-Benedek </a:t>
            </a:r>
            <a:r>
              <a:rPr lang="ro-RO" sz="4000" spc="-1" dirty="0" err="1" smtClean="0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Cambria"/>
              </a:rPr>
              <a:t>Beáta</a:t>
            </a:r>
            <a:r>
              <a:rPr lang="ro-RO" sz="4000" spc="-1" dirty="0" smtClean="0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Cambria"/>
              </a:rPr>
              <a:t>, PKE</a:t>
            </a:r>
            <a:endParaRPr lang="ro-RO" sz="4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479"/>
              </a:spcBef>
            </a:pPr>
            <a:endParaRPr lang="ro-RO" sz="4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01" name="Picture 2"/>
          <p:cNvPicPr/>
          <p:nvPr/>
        </p:nvPicPr>
        <p:blipFill>
          <a:blip r:embed="rId2"/>
          <a:stretch/>
        </p:blipFill>
        <p:spPr>
          <a:xfrm>
            <a:off x="7882200" y="44640"/>
            <a:ext cx="1297080" cy="16995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0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500" fill="hold"/>
                                        <p:tgtEl>
                                          <p:spTgt spid="100">
                                            <p:txEl>
                                              <p:pRg st="0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500" fill="hold"/>
                                        <p:tgtEl>
                                          <p:spTgt spid="100">
                                            <p:txEl>
                                              <p:pRg st="0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392</TotalTime>
  <Words>404</Words>
  <Application>Microsoft Office PowerPoint</Application>
  <PresentationFormat>On-screen Show (4:3)</PresentationFormat>
  <Paragraphs>97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Office Theme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BK</dc:creator>
  <cp:lastModifiedBy>Nyíri Enikő</cp:lastModifiedBy>
  <cp:revision>72</cp:revision>
  <dcterms:created xsi:type="dcterms:W3CDTF">2015-05-05T18:19:56Z</dcterms:created>
  <dcterms:modified xsi:type="dcterms:W3CDTF">2017-05-08T07:02:32Z</dcterms:modified>
  <dc:language>ro-RO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On-screen Show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14</vt:i4>
  </property>
</Properties>
</file>